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9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88" d="100"/>
          <a:sy n="88" d="100"/>
        </p:scale>
        <p:origin x="-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25B53-E3E8-B941-847E-7AE034221EAF}" type="datetimeFigureOut">
              <a:rPr lang="en-US" smtClean="0"/>
              <a:pPr/>
              <a:t>11/7/13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A715C4-2231-9A43-9C67-5455AB4CA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587C-847E-614E-A80E-847343D582C7}" type="datetimeFigureOut">
              <a:rPr lang="en-US" smtClean="0"/>
              <a:pPr/>
              <a:t>11/7/13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2476-99C1-C54C-A93C-C2C4BF6318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587C-847E-614E-A80E-847343D582C7}" type="datetimeFigureOut">
              <a:rPr lang="en-US" smtClean="0"/>
              <a:pPr/>
              <a:t>11/7/13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2476-99C1-C54C-A93C-C2C4BF6318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587C-847E-614E-A80E-847343D582C7}" type="datetimeFigureOut">
              <a:rPr lang="en-US" smtClean="0"/>
              <a:pPr/>
              <a:t>11/7/13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2476-99C1-C54C-A93C-C2C4BF6318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587C-847E-614E-A80E-847343D582C7}" type="datetimeFigureOut">
              <a:rPr lang="en-US" smtClean="0"/>
              <a:pPr/>
              <a:t>11/7/13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2476-99C1-C54C-A93C-C2C4BF6318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587C-847E-614E-A80E-847343D582C7}" type="datetimeFigureOut">
              <a:rPr lang="en-US" smtClean="0"/>
              <a:pPr/>
              <a:t>11/7/13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2476-99C1-C54C-A93C-C2C4BF6318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587C-847E-614E-A80E-847343D582C7}" type="datetimeFigureOut">
              <a:rPr lang="en-US" smtClean="0"/>
              <a:pPr/>
              <a:t>11/7/13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2476-99C1-C54C-A93C-C2C4BF6318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587C-847E-614E-A80E-847343D582C7}" type="datetimeFigureOut">
              <a:rPr lang="en-US" smtClean="0"/>
              <a:pPr/>
              <a:t>11/7/13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2476-99C1-C54C-A93C-C2C4BF6318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587C-847E-614E-A80E-847343D582C7}" type="datetimeFigureOut">
              <a:rPr lang="en-US" smtClean="0"/>
              <a:pPr/>
              <a:t>11/7/13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2476-99C1-C54C-A93C-C2C4BF6318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587C-847E-614E-A80E-847343D582C7}" type="datetimeFigureOut">
              <a:rPr lang="en-US" smtClean="0"/>
              <a:pPr/>
              <a:t>11/7/13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2476-99C1-C54C-A93C-C2C4BF6318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587C-847E-614E-A80E-847343D582C7}" type="datetimeFigureOut">
              <a:rPr lang="en-US" smtClean="0"/>
              <a:pPr/>
              <a:t>11/7/13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2476-99C1-C54C-A93C-C2C4BF6318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6587C-847E-614E-A80E-847343D582C7}" type="datetimeFigureOut">
              <a:rPr lang="en-US" smtClean="0"/>
              <a:pPr/>
              <a:t>11/7/13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1512476-99C1-C54C-A93C-C2C4BF6318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C6587C-847E-614E-A80E-847343D582C7}" type="datetimeFigureOut">
              <a:rPr lang="en-US" smtClean="0"/>
              <a:pPr/>
              <a:t>11/7/13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512476-99C1-C54C-A93C-C2C4BF6318A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smtClean="0"/>
              <a:t>Nutrition For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</a:t>
            </a:r>
            <a:r>
              <a:rPr lang="en-US" dirty="0" err="1" smtClean="0"/>
              <a:t>Vecchio</a:t>
            </a:r>
            <a:endParaRPr lang="en-US" dirty="0" smtClean="0"/>
          </a:p>
          <a:p>
            <a:r>
              <a:rPr lang="en-US" dirty="0" smtClean="0"/>
              <a:t>Health 2013-2014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Influences on Food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u="sng" dirty="0" smtClean="0"/>
              <a:t>Emotions</a:t>
            </a:r>
          </a:p>
          <a:p>
            <a:pPr lvl="1"/>
            <a:r>
              <a:rPr lang="en-US" dirty="0" smtClean="0"/>
              <a:t>Stress, frustration, depression, boredom, achievement, failures</a:t>
            </a:r>
          </a:p>
          <a:p>
            <a:r>
              <a:rPr lang="en-US" b="1" u="sng" dirty="0" smtClean="0"/>
              <a:t>Environment</a:t>
            </a:r>
          </a:p>
          <a:p>
            <a:pPr lvl="1"/>
            <a:r>
              <a:rPr lang="en-US" dirty="0" smtClean="0"/>
              <a:t>Family, friends, peers- shaped as you grow from childhood</a:t>
            </a:r>
          </a:p>
          <a:p>
            <a:r>
              <a:rPr lang="en-US" b="1" u="sng" dirty="0" smtClean="0"/>
              <a:t>Cultural Background</a:t>
            </a:r>
          </a:p>
          <a:p>
            <a:pPr lvl="1"/>
            <a:r>
              <a:rPr lang="en-US" dirty="0" smtClean="0"/>
              <a:t>Pasta, bread, pizza, wine are often associated with Italians  </a:t>
            </a:r>
          </a:p>
          <a:p>
            <a:r>
              <a:rPr lang="en-US" b="1" u="sng" dirty="0" smtClean="0"/>
              <a:t>Cost/Accessibility</a:t>
            </a:r>
          </a:p>
          <a:p>
            <a:pPr lvl="1"/>
            <a:r>
              <a:rPr lang="en-US" dirty="0" smtClean="0"/>
              <a:t>Microwavable, prepared quick, homemade, </a:t>
            </a:r>
          </a:p>
          <a:p>
            <a:r>
              <a:rPr lang="en-US" b="1" u="sng" dirty="0" smtClean="0"/>
              <a:t>Advertising</a:t>
            </a:r>
          </a:p>
          <a:p>
            <a:pPr lvl="1"/>
            <a:r>
              <a:rPr lang="en-US" dirty="0" smtClean="0"/>
              <a:t>Health messages delivered through the media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103120"/>
          </a:xfrm>
        </p:spPr>
        <p:txBody>
          <a:bodyPr/>
          <a:lstStyle/>
          <a:p>
            <a:pPr lvl="0"/>
            <a:r>
              <a:rPr lang="en-US" dirty="0" smtClean="0"/>
              <a:t>No more than 30% of daily calories come from fat</a:t>
            </a:r>
          </a:p>
          <a:p>
            <a:pPr lvl="1"/>
            <a:r>
              <a:rPr lang="en-US" dirty="0" smtClean="0"/>
              <a:t>60-20-20 </a:t>
            </a:r>
            <a:r>
              <a:rPr lang="en-US" dirty="0" err="1" smtClean="0"/>
              <a:t>carb</a:t>
            </a:r>
            <a:r>
              <a:rPr lang="en-US" dirty="0" smtClean="0"/>
              <a:t>-protein-fat-ratio</a:t>
            </a:r>
          </a:p>
          <a:p>
            <a:pPr lvl="0"/>
            <a:r>
              <a:rPr lang="en-US" dirty="0" smtClean="0"/>
              <a:t>Sugars = (-</a:t>
            </a:r>
            <a:r>
              <a:rPr lang="en-US" dirty="0" err="1" smtClean="0"/>
              <a:t>ose</a:t>
            </a:r>
            <a:r>
              <a:rPr lang="en-US" dirty="0" smtClean="0"/>
              <a:t>) </a:t>
            </a:r>
            <a:r>
              <a:rPr lang="en-US" dirty="0" err="1" smtClean="0"/>
              <a:t>ie</a:t>
            </a:r>
            <a:r>
              <a:rPr lang="en-US" dirty="0" smtClean="0"/>
              <a:t>. glucose, maltose</a:t>
            </a:r>
          </a:p>
          <a:p>
            <a:pPr lvl="0"/>
            <a:r>
              <a:rPr lang="en-US" dirty="0" smtClean="0"/>
              <a:t>Processed foods contain high amounts of </a:t>
            </a:r>
            <a:r>
              <a:rPr lang="en-US" i="1" dirty="0" smtClean="0"/>
              <a:t>sodium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73721">
            <a:off x="6187346" y="4079455"/>
            <a:ext cx="2048240" cy="25807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Eating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Anorexia Nervosa</a:t>
            </a:r>
            <a:r>
              <a:rPr lang="en-US" dirty="0" smtClean="0"/>
              <a:t>- fear of becoming obese thus starving the body</a:t>
            </a:r>
          </a:p>
          <a:p>
            <a:pPr lvl="0"/>
            <a:r>
              <a:rPr lang="en-US" dirty="0" smtClean="0"/>
              <a:t>Found most in young woman</a:t>
            </a:r>
          </a:p>
          <a:p>
            <a:pPr lvl="0"/>
            <a:r>
              <a:rPr lang="en-US" dirty="0" smtClean="0"/>
              <a:t>Genetic findings of family history</a:t>
            </a:r>
          </a:p>
          <a:p>
            <a:pPr lvl="0"/>
            <a:r>
              <a:rPr lang="en-US" dirty="0" smtClean="0"/>
              <a:t>Low BP, menstrual </a:t>
            </a:r>
            <a:r>
              <a:rPr lang="en-US" dirty="0" smtClean="0"/>
              <a:t>irregularities, growth retard, loss of peak bone mass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Eating Disorders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779520"/>
          </a:xfrm>
        </p:spPr>
        <p:txBody>
          <a:bodyPr/>
          <a:lstStyle/>
          <a:p>
            <a:r>
              <a:rPr lang="en-US" b="1" u="sng" dirty="0" smtClean="0"/>
              <a:t>Bulimia Nervosa- </a:t>
            </a:r>
            <a:r>
              <a:rPr lang="en-US" dirty="0" smtClean="0"/>
              <a:t>Binging and purging to clear the</a:t>
            </a:r>
            <a:r>
              <a:rPr lang="en-US" dirty="0" smtClean="0"/>
              <a:t> contents</a:t>
            </a:r>
          </a:p>
          <a:p>
            <a:pPr lvl="0"/>
            <a:r>
              <a:rPr lang="en-US" dirty="0" smtClean="0"/>
              <a:t>Eat large amounts of food followed by </a:t>
            </a:r>
            <a:r>
              <a:rPr lang="en-US" dirty="0" smtClean="0"/>
              <a:t>vomiting, exercise, laxative use</a:t>
            </a:r>
          </a:p>
          <a:p>
            <a:pPr lvl="0"/>
            <a:r>
              <a:rPr lang="en-US" dirty="0" smtClean="0"/>
              <a:t>Low serotonin levels</a:t>
            </a:r>
            <a:r>
              <a:rPr lang="en-US" dirty="0" smtClean="0"/>
              <a:t> </a:t>
            </a:r>
            <a:endParaRPr lang="en-US" dirty="0" smtClean="0"/>
          </a:p>
          <a:p>
            <a:pPr lvl="0"/>
            <a:r>
              <a:rPr lang="en-US" dirty="0" smtClean="0"/>
              <a:t>Dehydration, destroys teeth enamel, esophagus damage</a:t>
            </a:r>
          </a:p>
          <a:p>
            <a:pPr lvl="0"/>
            <a:r>
              <a:rPr lang="en-US" dirty="0" smtClean="0"/>
              <a:t>Treatments are psychological/physical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4078"/>
            <a:ext cx="4206624" cy="59839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874078"/>
            <a:ext cx="3733800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Fats (grams)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Carbohydrates (grams)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Protein (grams) 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Calories from Fats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Calories from Carbohydrates 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Calories from Proteins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% of Fats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% of Carbohydrates 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% of Proteins 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Fad Diets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Short-term weight loss strategies that are popular</a:t>
            </a:r>
          </a:p>
          <a:p>
            <a:pPr lvl="1"/>
            <a:r>
              <a:rPr lang="en-US" dirty="0" smtClean="0"/>
              <a:t>Restrict food/nutrient intake</a:t>
            </a:r>
          </a:p>
          <a:p>
            <a:r>
              <a:rPr lang="en-US" b="1" u="sng" dirty="0" smtClean="0"/>
              <a:t>Atkins Diet</a:t>
            </a:r>
            <a:r>
              <a:rPr lang="en-US" dirty="0" smtClean="0"/>
              <a:t>- limit </a:t>
            </a:r>
            <a:r>
              <a:rPr lang="en-US" dirty="0" err="1" smtClean="0"/>
              <a:t>carbs</a:t>
            </a:r>
            <a:r>
              <a:rPr lang="en-US" dirty="0" smtClean="0"/>
              <a:t> to burn fat</a:t>
            </a:r>
          </a:p>
          <a:p>
            <a:pPr lvl="1"/>
            <a:r>
              <a:rPr lang="en-US" dirty="0" smtClean="0"/>
              <a:t>Low energy</a:t>
            </a:r>
          </a:p>
          <a:p>
            <a:r>
              <a:rPr lang="en-US" b="1" u="sng" dirty="0" smtClean="0"/>
              <a:t>South Beach Diet</a:t>
            </a:r>
            <a:r>
              <a:rPr lang="en-US" dirty="0" smtClean="0"/>
              <a:t>- limit sugar &amp; refined starches</a:t>
            </a:r>
          </a:p>
          <a:p>
            <a:r>
              <a:rPr lang="en-US" b="1" u="sng" dirty="0" smtClean="0"/>
              <a:t>Liquid Diet- </a:t>
            </a:r>
            <a:r>
              <a:rPr lang="en-US" dirty="0" smtClean="0"/>
              <a:t>All liquids/low caloric intake</a:t>
            </a:r>
          </a:p>
          <a:p>
            <a:pPr lvl="1"/>
            <a:r>
              <a:rPr lang="en-US" dirty="0" smtClean="0"/>
              <a:t>Low in carbohydrates high in protein</a:t>
            </a:r>
          </a:p>
          <a:p>
            <a:r>
              <a:rPr lang="en-US" b="1" u="sng" dirty="0" smtClean="0"/>
              <a:t>Pills</a:t>
            </a:r>
            <a:r>
              <a:rPr lang="en-US" dirty="0" smtClean="0"/>
              <a:t>- suppress appetite </a:t>
            </a:r>
          </a:p>
          <a:p>
            <a:pPr lvl="1"/>
            <a:r>
              <a:rPr lang="en-US" dirty="0" smtClean="0"/>
              <a:t>Dehydrate the body, fast heart beat, drowsiness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Maintaining Weight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Small amounts of fat increase calorie counts drastically </a:t>
            </a:r>
          </a:p>
          <a:p>
            <a:pPr lvl="0"/>
            <a:r>
              <a:rPr lang="en-US" dirty="0" smtClean="0"/>
              <a:t>Adding 100 calories/day would add 10lbs in a year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 Related 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u="sng" dirty="0" smtClean="0"/>
              <a:t>Overweigh</a:t>
            </a:r>
            <a:r>
              <a:rPr lang="en-US" b="1" dirty="0" smtClean="0"/>
              <a:t>t</a:t>
            </a:r>
          </a:p>
          <a:p>
            <a:pPr lvl="0"/>
            <a:r>
              <a:rPr lang="en-US" dirty="0" smtClean="0"/>
              <a:t> Fat strains skeletal system and forces heart and lungs to work harder</a:t>
            </a:r>
          </a:p>
          <a:p>
            <a:pPr lvl="0"/>
            <a:r>
              <a:rPr lang="en-US" dirty="0" smtClean="0"/>
              <a:t>High cholesterol, blood pressure, type II diabetes </a:t>
            </a:r>
          </a:p>
          <a:p>
            <a:r>
              <a:rPr lang="en-US" dirty="0" smtClean="0"/>
              <a:t>Eat nutrient dense foods (high in nutrients compared to calorie values)</a:t>
            </a:r>
          </a:p>
          <a:p>
            <a:r>
              <a:rPr lang="en-US" b="1" u="sng" dirty="0" smtClean="0"/>
              <a:t> Underweight</a:t>
            </a:r>
            <a:endParaRPr lang="en-US" b="1" dirty="0" smtClean="0"/>
          </a:p>
          <a:p>
            <a:pPr lvl="0"/>
            <a:r>
              <a:rPr lang="en-US" dirty="0" smtClean="0"/>
              <a:t>Osteoporosis, low blood pressure</a:t>
            </a:r>
          </a:p>
          <a:p>
            <a:pPr lvl="0"/>
            <a:r>
              <a:rPr lang="en-US" dirty="0" smtClean="0"/>
              <a:t>May lead to fatigue and lack of energy because there are no fat reserves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Nutrients</a:t>
            </a:r>
            <a:r>
              <a:rPr lang="en-US" dirty="0" smtClean="0"/>
              <a:t>- substances found in food that make the body grow, supply energy and repair itself.</a:t>
            </a:r>
          </a:p>
          <a:p>
            <a:r>
              <a:rPr lang="en-US" b="1" dirty="0" smtClean="0"/>
              <a:t>Calories</a:t>
            </a:r>
            <a:r>
              <a:rPr lang="en-US" dirty="0" smtClean="0"/>
              <a:t>- units of heat that measure energy used by the body and the energy that foods supply to the body</a:t>
            </a:r>
          </a:p>
          <a:p>
            <a:r>
              <a:rPr lang="en-US" dirty="0" smtClean="0"/>
              <a:t> </a:t>
            </a:r>
            <a:r>
              <a:rPr lang="en-US" b="1" dirty="0" smtClean="0"/>
              <a:t>Allergies</a:t>
            </a:r>
            <a:r>
              <a:rPr lang="en-US" dirty="0" smtClean="0"/>
              <a:t>- body’s immune system reacts to substances in food. </a:t>
            </a:r>
          </a:p>
          <a:p>
            <a:r>
              <a:rPr lang="en-US" b="1" dirty="0" smtClean="0"/>
              <a:t>Intolerances</a:t>
            </a:r>
            <a:r>
              <a:rPr lang="en-US" dirty="0" smtClean="0"/>
              <a:t>- Negative reaction to food caused by a metabolic problem, such as not being able to digest food.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Carbohydrates (4 </a:t>
            </a:r>
            <a:r>
              <a:rPr lang="en-US" dirty="0" err="1" smtClean="0"/>
              <a:t>cals</a:t>
            </a:r>
            <a:r>
              <a:rPr lang="en-US" dirty="0" smtClean="0"/>
              <a:t>/gram)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Starches and sugars present in food (C-H-O)</a:t>
            </a:r>
          </a:p>
          <a:p>
            <a:pPr lvl="0"/>
            <a:r>
              <a:rPr lang="en-US" dirty="0" smtClean="0"/>
              <a:t>The major form of energy for the body</a:t>
            </a:r>
          </a:p>
          <a:p>
            <a:pPr lvl="0"/>
            <a:r>
              <a:rPr lang="en-US" dirty="0" smtClean="0"/>
              <a:t>Store roughly a 2-3 hour supply for </a:t>
            </a:r>
            <a:r>
              <a:rPr lang="en-US" i="1" dirty="0" smtClean="0"/>
              <a:t>vigorous </a:t>
            </a:r>
            <a:r>
              <a:rPr lang="en-US" dirty="0" smtClean="0"/>
              <a:t>exercise</a:t>
            </a:r>
          </a:p>
          <a:p>
            <a:pPr lvl="0"/>
            <a:r>
              <a:rPr lang="en-US" dirty="0" smtClean="0"/>
              <a:t>Transported as </a:t>
            </a:r>
            <a:r>
              <a:rPr lang="en-US" u="sng" dirty="0" smtClean="0"/>
              <a:t>glucose </a:t>
            </a:r>
            <a:r>
              <a:rPr lang="en-US" dirty="0" smtClean="0"/>
              <a:t>stored as </a:t>
            </a:r>
            <a:r>
              <a:rPr lang="en-US" u="sng" dirty="0" smtClean="0"/>
              <a:t>glycogen </a:t>
            </a:r>
          </a:p>
          <a:p>
            <a:pPr lvl="0"/>
            <a:r>
              <a:rPr lang="en-US" dirty="0" smtClean="0"/>
              <a:t>Mass amounts stored as fat</a:t>
            </a:r>
          </a:p>
          <a:p>
            <a:pPr lvl="0"/>
            <a:r>
              <a:rPr lang="en-US" dirty="0" err="1" smtClean="0"/>
              <a:t>Glycemic</a:t>
            </a:r>
            <a:r>
              <a:rPr lang="en-US" dirty="0" smtClean="0"/>
              <a:t> Index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Simple</a:t>
            </a:r>
            <a:r>
              <a:rPr lang="en-US" dirty="0" smtClean="0"/>
              <a:t>- </a:t>
            </a:r>
            <a:r>
              <a:rPr lang="en-US" i="1" dirty="0" smtClean="0"/>
              <a:t>sugars </a:t>
            </a:r>
            <a:r>
              <a:rPr lang="en-US" dirty="0" smtClean="0"/>
              <a:t>found in fruit, milk, soda, candy bars</a:t>
            </a:r>
          </a:p>
          <a:p>
            <a:pPr lvl="0"/>
            <a:r>
              <a:rPr lang="en-US" b="1" dirty="0" smtClean="0"/>
              <a:t>Complex</a:t>
            </a:r>
            <a:r>
              <a:rPr lang="en-US" dirty="0" smtClean="0"/>
              <a:t>- </a:t>
            </a:r>
            <a:r>
              <a:rPr lang="en-US" i="1" dirty="0" smtClean="0"/>
              <a:t>starches </a:t>
            </a:r>
            <a:r>
              <a:rPr lang="en-US" dirty="0" smtClean="0"/>
              <a:t>found in whole grains, nuts, potatoes, pasta</a:t>
            </a:r>
          </a:p>
          <a:p>
            <a:pPr lvl="0"/>
            <a:r>
              <a:rPr lang="en-US" b="1" dirty="0" smtClean="0"/>
              <a:t>Fiber</a:t>
            </a:r>
            <a:r>
              <a:rPr lang="en-US" dirty="0" smtClean="0"/>
              <a:t>- indigestible </a:t>
            </a:r>
            <a:r>
              <a:rPr lang="en-US" dirty="0" err="1" smtClean="0"/>
              <a:t>carb</a:t>
            </a:r>
            <a:r>
              <a:rPr lang="en-US" dirty="0" smtClean="0"/>
              <a:t> in grains, fruits, nuts used for moving waste through the digestive system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 (9 </a:t>
            </a:r>
            <a:r>
              <a:rPr lang="en-US" dirty="0" err="1" smtClean="0"/>
              <a:t>cals</a:t>
            </a:r>
            <a:r>
              <a:rPr lang="en-US" dirty="0" smtClean="0"/>
              <a:t>/gram)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Large storage capacity in the form </a:t>
            </a:r>
            <a:r>
              <a:rPr lang="en-US" dirty="0" err="1" smtClean="0"/>
              <a:t>Tricglycerides</a:t>
            </a:r>
            <a:endParaRPr lang="en-US" dirty="0" smtClean="0"/>
          </a:p>
          <a:p>
            <a:pPr lvl="0"/>
            <a:r>
              <a:rPr lang="en-US" b="1" dirty="0" smtClean="0"/>
              <a:t>Saturated</a:t>
            </a:r>
            <a:r>
              <a:rPr lang="en-US" dirty="0" smtClean="0"/>
              <a:t>- Holds hydrogen atoms. Beef, pork, egg yolks, dairy.</a:t>
            </a:r>
          </a:p>
          <a:p>
            <a:pPr lvl="0"/>
            <a:r>
              <a:rPr lang="en-US" b="1" dirty="0" smtClean="0"/>
              <a:t>Unsaturated</a:t>
            </a:r>
            <a:r>
              <a:rPr lang="en-US" dirty="0" smtClean="0"/>
              <a:t>- Olive, canola, corn, soybean oils. </a:t>
            </a:r>
          </a:p>
          <a:p>
            <a:pPr lvl="0"/>
            <a:r>
              <a:rPr lang="en-US" dirty="0" smtClean="0"/>
              <a:t>Transport vitamins A,D,E,K for growth and healthy skin</a:t>
            </a:r>
          </a:p>
          <a:p>
            <a:pPr lvl="0"/>
            <a:r>
              <a:rPr lang="en-US" dirty="0" smtClean="0"/>
              <a:t>Saturated fats linked directly to high cholesterol levels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 (4 </a:t>
            </a:r>
            <a:r>
              <a:rPr lang="en-US" dirty="0" err="1" smtClean="0"/>
              <a:t>cals</a:t>
            </a:r>
            <a:r>
              <a:rPr lang="en-US" dirty="0" smtClean="0"/>
              <a:t>/gram)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Build, maintain, and </a:t>
            </a:r>
            <a:r>
              <a:rPr lang="en-US" b="1" dirty="0" smtClean="0"/>
              <a:t>repair</a:t>
            </a:r>
            <a:r>
              <a:rPr lang="en-US" dirty="0" smtClean="0"/>
              <a:t> cells and tissues</a:t>
            </a:r>
          </a:p>
          <a:p>
            <a:pPr lvl="0"/>
            <a:r>
              <a:rPr lang="en-US" dirty="0" smtClean="0"/>
              <a:t>Produces hormones, enzymes, and antibodies</a:t>
            </a:r>
          </a:p>
          <a:p>
            <a:pPr lvl="0"/>
            <a:r>
              <a:rPr lang="en-US" dirty="0" smtClean="0"/>
              <a:t>Body can manufacture 11 out of 20 amino acids that make up proteins. The other 9 are called </a:t>
            </a:r>
            <a:r>
              <a:rPr lang="en-US" i="1" dirty="0" smtClean="0"/>
              <a:t>essential amino acids</a:t>
            </a:r>
            <a:r>
              <a:rPr lang="en-US" dirty="0" smtClean="0"/>
              <a:t> and must be taken in from foods.</a:t>
            </a:r>
          </a:p>
          <a:p>
            <a:pPr lvl="0"/>
            <a:r>
              <a:rPr lang="en-US" dirty="0" smtClean="0"/>
              <a:t>Increased role through glycogen depletion </a:t>
            </a:r>
          </a:p>
          <a:p>
            <a:pPr lvl="0"/>
            <a:r>
              <a:rPr lang="en-US" b="1" dirty="0" smtClean="0"/>
              <a:t>Complete</a:t>
            </a:r>
            <a:r>
              <a:rPr lang="en-US" dirty="0" smtClean="0"/>
              <a:t>- Contain amounts of ALL 9 essential AA. (Fish, meat, poultry, eggs)</a:t>
            </a:r>
          </a:p>
          <a:p>
            <a:pPr lvl="0"/>
            <a:r>
              <a:rPr lang="en-US" b="1" dirty="0" smtClean="0"/>
              <a:t>Incomplete</a:t>
            </a:r>
            <a:r>
              <a:rPr lang="en-US" dirty="0" smtClean="0"/>
              <a:t>- Lack one of the essential AA. (Rice, peanut butter, bread)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Regulate body processes including digestion, absorption, and metabolism </a:t>
            </a:r>
            <a:r>
              <a:rPr lang="en-US" i="1" dirty="0" smtClean="0"/>
              <a:t>of other nutrients</a:t>
            </a:r>
          </a:p>
          <a:p>
            <a:pPr lvl="0"/>
            <a:r>
              <a:rPr lang="en-US" b="1" u="sng" dirty="0" smtClean="0"/>
              <a:t>Water Soluble</a:t>
            </a:r>
            <a:r>
              <a:rPr lang="en-US" dirty="0" smtClean="0"/>
              <a:t>- transported in water, not stored, and replenished in foods (B</a:t>
            </a:r>
            <a:r>
              <a:rPr lang="en-US" baseline="-25000" dirty="0" smtClean="0"/>
              <a:t>6, </a:t>
            </a:r>
            <a:r>
              <a:rPr lang="en-US" dirty="0" smtClean="0"/>
              <a:t>B</a:t>
            </a:r>
            <a:r>
              <a:rPr lang="en-US" baseline="-25000" dirty="0" smtClean="0"/>
              <a:t>12</a:t>
            </a:r>
            <a:r>
              <a:rPr lang="en-US" dirty="0" smtClean="0"/>
              <a:t>, C)</a:t>
            </a:r>
            <a:endParaRPr lang="en-US" baseline="-25000" dirty="0" smtClean="0"/>
          </a:p>
          <a:p>
            <a:pPr lvl="0"/>
            <a:r>
              <a:rPr lang="en-US" b="1" u="sng" dirty="0" smtClean="0"/>
              <a:t>Fat Soluble</a:t>
            </a:r>
            <a:r>
              <a:rPr lang="en-US" dirty="0" smtClean="0"/>
              <a:t>- stored in body and excessive build up can be toxic (ADEK)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Body cannot manufacture but needed for bones, teeth, O2 transport (Calcium, Iron, Magnesium)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Transports nutrients and wastes</a:t>
            </a:r>
          </a:p>
          <a:p>
            <a:pPr lvl="0"/>
            <a:r>
              <a:rPr lang="en-US" dirty="0" smtClean="0"/>
              <a:t>Aides in digestion </a:t>
            </a:r>
          </a:p>
          <a:p>
            <a:r>
              <a:rPr lang="en-US" dirty="0" smtClean="0"/>
              <a:t>64 ounces average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24186</TotalTime>
  <Words>786</Words>
  <Application>Microsoft Macintosh PowerPoint</Application>
  <PresentationFormat>On-screen Show (4:3)</PresentationFormat>
  <Paragraphs>111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Nutrition For Life</vt:lpstr>
      <vt:lpstr>Vocabulary</vt:lpstr>
      <vt:lpstr>Carbohydrates (4 cals/gram)</vt:lpstr>
      <vt:lpstr>Carbohydrates cont’d</vt:lpstr>
      <vt:lpstr>Fat (9 cals/gram)</vt:lpstr>
      <vt:lpstr>Protein (4 cals/gram)</vt:lpstr>
      <vt:lpstr>Vitamins</vt:lpstr>
      <vt:lpstr>Minerals</vt:lpstr>
      <vt:lpstr>Water</vt:lpstr>
      <vt:lpstr>Influences on Food Choice</vt:lpstr>
      <vt:lpstr>Moderations</vt:lpstr>
      <vt:lpstr>Eating Disorders</vt:lpstr>
      <vt:lpstr>Eating Disorders cont’d</vt:lpstr>
      <vt:lpstr>Slide 14</vt:lpstr>
      <vt:lpstr>Fad Diets</vt:lpstr>
      <vt:lpstr>Maintaining Weight</vt:lpstr>
      <vt:lpstr>Weight Related Risks</vt:lpstr>
    </vt:vector>
  </TitlesOfParts>
  <Company>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 For Life</dc:title>
  <dc:creator>cat</dc:creator>
  <cp:lastModifiedBy>Brian Vecchio</cp:lastModifiedBy>
  <cp:revision>17</cp:revision>
  <cp:lastPrinted>2012-09-12T18:22:45Z</cp:lastPrinted>
  <dcterms:created xsi:type="dcterms:W3CDTF">2013-11-07T17:18:59Z</dcterms:created>
  <dcterms:modified xsi:type="dcterms:W3CDTF">2013-11-14T20:00:03Z</dcterms:modified>
</cp:coreProperties>
</file>